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embeddedFontLst>
    <p:embeddedFont>
      <p:font typeface="MiSans" panose="020B0604020202020204" charset="-12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42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765425"/>
            <a:ext cx="650621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Power &amp; Practice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5-d3ce49os8jdo4os5ddf0.png"/>
          <p:cNvPicPr>
            <a:picLocks noChangeAspect="1"/>
          </p:cNvPicPr>
          <p:nvPr/>
        </p:nvPicPr>
        <p:blipFill>
          <a:blip r:embed="rId3"/>
          <a:srcRect t="111" b="111"/>
          <a:stretch/>
        </p:blipFill>
        <p:spPr>
          <a:xfrm>
            <a:off x="3570605" y="1674495"/>
            <a:ext cx="8620760" cy="20008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5" y="1687195"/>
            <a:ext cx="12192635" cy="2001520"/>
          </a:xfrm>
          <a:prstGeom prst="rect">
            <a:avLst/>
          </a:prstGeom>
          <a:gradFill flip="none" rotWithShape="1">
            <a:gsLst>
              <a:gs pos="0">
                <a:srgbClr val="AB8A7D"/>
              </a:gs>
              <a:gs pos="69000">
                <a:srgbClr val="D3BDA6"/>
              </a:gs>
              <a:gs pos="100000">
                <a:srgbClr val="F0E1C9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635" y="1687195"/>
            <a:ext cx="12192635" cy="2001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8-15:22:13-d3ce498s8jdo4os5ddc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2214245"/>
            <a:ext cx="743585" cy="7435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Parameter Count Trade-off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rot="5400000">
            <a:off x="1263015" y="2523490"/>
            <a:ext cx="257175" cy="1238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 rot="5400000">
            <a:off x="1263015" y="2523490"/>
            <a:ext cx="257175" cy="123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18" name="Text 14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20" name="Text 16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22" name="Text 18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453515" y="1845945"/>
            <a:ext cx="66338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Bigger Models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1453515" y="2214245"/>
            <a:ext cx="735266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Larger models with more parameters can handle complex tasks and generate richer content but require more computational resources and may have higher latency.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86180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Smaller Models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1186180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Smaller models are faster and more cost-effective but may lack the nuance and depth of larger models, making them suitable for simpler tasks.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4734560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Choosing the Right Size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4734560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Selecting the appropriate model size depends on the specific use case, balancing the need for accuracy, speed, and cost-efficiency.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316595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Access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8316595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tasks with variable demand, API access to scalable models can provide flexibility without the need for local infrastructure.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Industry Impact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at Scale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8-d3ce480s8jdo4os5dd30.png"/>
          <p:cNvPicPr>
            <a:picLocks noChangeAspect="1"/>
          </p:cNvPicPr>
          <p:nvPr/>
        </p:nvPicPr>
        <p:blipFill>
          <a:blip r:embed="rId3"/>
          <a:srcRect t="137" b="137"/>
          <a:stretch/>
        </p:blipFill>
        <p:spPr>
          <a:xfrm>
            <a:off x="827723" y="1517650"/>
            <a:ext cx="10536555" cy="207327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2677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2677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8100000" flipH="1" flipV="1">
            <a:off x="104203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3" name="Text 20"/>
          <p:cNvSpPr/>
          <p:nvPr/>
        </p:nvSpPr>
        <p:spPr>
          <a:xfrm rot="8100000">
            <a:off x="104203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3349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33349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rot="8100000" flipH="1" flipV="1">
            <a:off x="654875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7" name="Text 24"/>
          <p:cNvSpPr/>
          <p:nvPr/>
        </p:nvSpPr>
        <p:spPr>
          <a:xfrm rot="8100000">
            <a:off x="654875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6205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Marketing Automation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62050" y="4429125"/>
            <a:ext cx="4381951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enable marketers to generate high-quality content like blog posts, ads, and social media updates at scale, saving time and maintaining brand consistency.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6877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Iteration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68770" y="4429125"/>
            <a:ext cx="4381951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LLMs, marketers can quickly iterate and test different content variations, optimizing for better engagement and conversion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7-d3ce4a8s8jdo4os5ddig.jpeg"/>
          <p:cNvPicPr>
            <a:picLocks noChangeAspect="1"/>
          </p:cNvPicPr>
          <p:nvPr/>
        </p:nvPicPr>
        <p:blipFill>
          <a:blip r:embed="rId3"/>
          <a:srcRect l="28012" t="7813" r="22500" b="7813"/>
          <a:stretch/>
        </p:blipFill>
        <p:spPr>
          <a:xfrm>
            <a:off x="7106285" y="0"/>
            <a:ext cx="508571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solidFill>
            <a:srgbClr val="D3BDA6">
              <a:alpha val="9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15563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5563" y="398682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7325750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7325750" y="443118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16833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6833" y="128855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327020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7327020" y="173291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32314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6632314" y="1621539"/>
            <a:ext cx="359932" cy="359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28-15:22:09-d3ce488s8jdo4os5dd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324" y="4306259"/>
            <a:ext cx="335280" cy="3352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&amp; Research Boost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28-15:22:09-d3ce488s8jdo4os5dd7g.png"/>
          <p:cNvPicPr>
            <a:picLocks noChangeAspect="1"/>
          </p:cNvPicPr>
          <p:nvPr/>
        </p:nvPicPr>
        <p:blipFill>
          <a:blip r:embed="rId5"/>
          <a:srcRect t="116" b="116"/>
          <a:stretch/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70585" y="1900555"/>
            <a:ext cx="5043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Assistance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70585" y="2510155"/>
            <a:ext cx="5041900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provide code completion, debugging suggestions, and even generate entire scripts, accelerating software development and reducing manual effort.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466965" y="1288415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Insights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466965" y="1760220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research, LLMs can summarize papers, assist with data analysis, and generate insights, speeding up the research process and enhancing productivity.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7525165" y="3986530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Verification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7525165" y="4458335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LLMs offer significant assistance, human verification of logic and citations remains crucial to ensure accuracy and reliability.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>
            <a:off x="5710555" y="3178175"/>
            <a:ext cx="2053590" cy="2053590"/>
          </a:xfrm>
          <a:prstGeom prst="teardrop">
            <a:avLst>
              <a:gd name="adj" fmla="val 100000"/>
            </a:avLst>
          </a:prstGeom>
          <a:solidFill>
            <a:srgbClr val="AB8A7D"/>
          </a:solidFill>
          <a:ln/>
        </p:spPr>
      </p:sp>
      <p:sp>
        <p:nvSpPr>
          <p:cNvPr id="5" name="Text 3"/>
          <p:cNvSpPr/>
          <p:nvPr/>
        </p:nvSpPr>
        <p:spPr>
          <a:xfrm rot="16200000">
            <a:off x="5710555" y="3178175"/>
            <a:ext cx="2053590" cy="2053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0800000">
            <a:off x="5710555" y="1645920"/>
            <a:ext cx="1462405" cy="1460500"/>
          </a:xfrm>
          <a:prstGeom prst="teardrop">
            <a:avLst>
              <a:gd name="adj" fmla="val 10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 rot="10800000">
            <a:off x="5710555" y="1645920"/>
            <a:ext cx="1462405" cy="1460500"/>
          </a:xfrm>
          <a:prstGeom prst="rect">
            <a:avLst/>
          </a:prstGeom>
          <a:noFill/>
          <a:ln/>
        </p:spPr>
        <p:txBody>
          <a:bodyPr wrap="square" lIns="35941" tIns="91440" rIns="35941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422140" y="3178175"/>
            <a:ext cx="1213485" cy="1214755"/>
          </a:xfrm>
          <a:prstGeom prst="teardrop">
            <a:avLst>
              <a:gd name="adj" fmla="val 100000"/>
            </a:avLst>
          </a:prstGeom>
          <a:solidFill>
            <a:srgbClr val="CDB9B1"/>
          </a:solidFill>
          <a:ln/>
        </p:spPr>
      </p:sp>
      <p:sp>
        <p:nvSpPr>
          <p:cNvPr id="9" name="Text 7"/>
          <p:cNvSpPr/>
          <p:nvPr/>
        </p:nvSpPr>
        <p:spPr>
          <a:xfrm>
            <a:off x="4422140" y="3178175"/>
            <a:ext cx="1213485" cy="1214755"/>
          </a:xfrm>
          <a:prstGeom prst="rect">
            <a:avLst/>
          </a:prstGeom>
          <a:noFill/>
          <a:ln/>
        </p:spPr>
        <p:txBody>
          <a:bodyPr wrap="square" lIns="72009" tIns="91440" rIns="10795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170045" y="1660525"/>
            <a:ext cx="1460500" cy="1460500"/>
          </a:xfrm>
          <a:prstGeom prst="teardrop">
            <a:avLst>
              <a:gd name="adj" fmla="val 100000"/>
            </a:avLst>
          </a:prstGeom>
          <a:solidFill>
            <a:srgbClr val="E9D2A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170045" y="1660525"/>
            <a:ext cx="1460500" cy="1460500"/>
          </a:xfrm>
          <a:prstGeom prst="rect">
            <a:avLst/>
          </a:prstGeom>
          <a:noFill/>
          <a:ln/>
        </p:spPr>
        <p:txBody>
          <a:bodyPr wrap="square" lIns="35941" tIns="10795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2:16-d3ce4a0s8jdo4os5dd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75" y="2121535"/>
            <a:ext cx="323215" cy="54229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9-28-15:22:16-d3ce4a0s8jdo4os5dd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0" y="3552190"/>
            <a:ext cx="433070" cy="46355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28-15:22:16-d3ce4a0s8jdo4os5dd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5" y="2200275"/>
            <a:ext cx="469265" cy="35369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28-15:22:16-d3ce4a0s8jdo4os5dd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05" y="4076065"/>
            <a:ext cx="469265" cy="40259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&amp; Translation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12470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8321675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9" name="Text 13"/>
          <p:cNvSpPr/>
          <p:nvPr/>
        </p:nvSpPr>
        <p:spPr>
          <a:xfrm>
            <a:off x="631190" y="148082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24/7 Customer Support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90550" y="1849120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power chatbots that provide round-the-clock customer support, handling routine inquiries and improving response efficiency.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90550" y="4110355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Translation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90550" y="4478655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enable real-time translation for global teams, breaking down language barriers and facilitating smoother communication.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764145" y="160782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Empathy and Escalation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723505" y="1976120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 can be programmed to inject empathy and escalate complex issues to human agents, ensuring high-quality customer service.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891145" y="401574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Regulatory Compliance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71155" y="4478655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regulated industries, continuous monitoring and human oversight are necessary to ensure chatbots comply with legal and ethical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Risk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50.jpg"/>
          <p:cNvPicPr>
            <a:picLocks noChangeAspect="1"/>
          </p:cNvPicPr>
          <p:nvPr/>
        </p:nvPicPr>
        <p:blipFill>
          <a:blip r:embed="rId3"/>
          <a:srcRect t="3344" b="3344"/>
          <a:stretch/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&amp; Fairness Audit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in Training Data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can inadvertently learn biases from training data, leading to skewed outputs in areas like hiring or lending. Regular audits are essential to identify and mitigate these biases.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" y="4316730"/>
            <a:ext cx="4883492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Questions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9920" y="4616450"/>
            <a:ext cx="488378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questions like 'Who is missing?' and 'Would I accept this from an expert?' to critically evaluate LLM outputs and ensure fairness.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1885" y="4316730"/>
            <a:ext cx="4883492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Use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191885" y="4616450"/>
            <a:ext cx="488378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use of LLMs requires awareness of potential biases and proactive measures to ensure outputs are fair and unbiased.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Misinformation Peril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8655" y="1533525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68655" y="1533525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8-d3ce480s8jdo4os5dd2g.png"/>
          <p:cNvPicPr>
            <a:picLocks noChangeAspect="1"/>
          </p:cNvPicPr>
          <p:nvPr/>
        </p:nvPicPr>
        <p:blipFill>
          <a:blip r:embed="rId3"/>
          <a:srcRect t="139" b="139"/>
          <a:stretch/>
        </p:blipFill>
        <p:spPr>
          <a:xfrm>
            <a:off x="3930650" y="3438525"/>
            <a:ext cx="7605395" cy="2286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75335" y="1842135"/>
            <a:ext cx="280797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Spread of Misinformation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75335" y="2614295"/>
            <a:ext cx="2807970" cy="190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can generate content that appears convincing but contains factual inaccuracies, potentially spreading misinformation or fake news.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838575" y="1654810"/>
            <a:ext cx="77152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Verification and Transparency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838575" y="2122170"/>
            <a:ext cx="771525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verify LLM-generated content against reliable sources and maintain transparency about its origins to preserve credibility.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08732"/>
            <a:ext cx="12192000" cy="1449268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5408732"/>
            <a:ext cx="12192000" cy="14492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Over-reliance Trap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896829" y="5250611"/>
            <a:ext cx="600063" cy="170384"/>
          </a:xfrm>
          <a:custGeom>
            <a:avLst/>
            <a:gdLst/>
            <a:ahLst/>
            <a:cxnLst/>
            <a:rect l="l" t="t" r="r" b="b"/>
            <a:pathLst>
              <a:path w="600063" h="170384">
                <a:moveTo>
                  <a:pt x="564775" y="170384"/>
                </a:moveTo>
                <a:lnTo>
                  <a:pt x="0" y="0"/>
                </a:lnTo>
                <a:lnTo>
                  <a:pt x="600063" y="57425"/>
                </a:lnTo>
                <a:close/>
              </a:path>
            </a:pathLst>
          </a:custGeom>
          <a:solidFill>
            <a:srgbClr val="000000">
              <a:alpha val="25882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96829" y="5250611"/>
            <a:ext cx="600063" cy="170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726805" y="4398690"/>
            <a:ext cx="897019" cy="626162"/>
          </a:xfrm>
          <a:custGeom>
            <a:avLst/>
            <a:gdLst/>
            <a:ahLst/>
            <a:cxnLst/>
            <a:rect l="l" t="t" r="r" b="b"/>
            <a:pathLst>
              <a:path w="897019" h="626162">
                <a:moveTo>
                  <a:pt x="143299" y="0"/>
                </a:moveTo>
                <a:cubicBezTo>
                  <a:pt x="96900" y="165530"/>
                  <a:pt x="50502" y="331037"/>
                  <a:pt x="4102" y="496567"/>
                </a:cubicBezTo>
                <a:cubicBezTo>
                  <a:pt x="3501" y="497681"/>
                  <a:pt x="-4763" y="513744"/>
                  <a:pt x="4014" y="529272"/>
                </a:cubicBezTo>
                <a:cubicBezTo>
                  <a:pt x="10407" y="540590"/>
                  <a:pt x="21544" y="544065"/>
                  <a:pt x="23994" y="544756"/>
                </a:cubicBezTo>
                <a:cubicBezTo>
                  <a:pt x="314995" y="571891"/>
                  <a:pt x="606018" y="599026"/>
                  <a:pt x="897019" y="626162"/>
                </a:cubicBezTo>
                <a:cubicBezTo>
                  <a:pt x="645778" y="417456"/>
                  <a:pt x="394539" y="208728"/>
                  <a:pt x="143299" y="0"/>
                </a:cubicBezTo>
                <a:close/>
              </a:path>
            </a:pathLst>
          </a:custGeom>
          <a:solidFill>
            <a:srgbClr val="000000">
              <a:alpha val="25882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726805" y="4398690"/>
            <a:ext cx="897019" cy="6261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085518" y="1893570"/>
            <a:ext cx="242297" cy="1297523"/>
          </a:xfrm>
          <a:custGeom>
            <a:avLst/>
            <a:gdLst/>
            <a:ahLst/>
            <a:cxnLst/>
            <a:rect l="l" t="t" r="r" b="b"/>
            <a:pathLst>
              <a:path w="242297" h="1297523">
                <a:moveTo>
                  <a:pt x="242297" y="0"/>
                </a:moveTo>
                <a:cubicBezTo>
                  <a:pt x="217912" y="8489"/>
                  <a:pt x="193348" y="31193"/>
                  <a:pt x="176217" y="44137"/>
                </a:cubicBezTo>
                <a:cubicBezTo>
                  <a:pt x="163823" y="89768"/>
                  <a:pt x="151430" y="135398"/>
                  <a:pt x="139037" y="181029"/>
                </a:cubicBezTo>
                <a:cubicBezTo>
                  <a:pt x="131228" y="228998"/>
                  <a:pt x="119592" y="303282"/>
                  <a:pt x="107198" y="394697"/>
                </a:cubicBezTo>
                <a:cubicBezTo>
                  <a:pt x="94159" y="490883"/>
                  <a:pt x="90355" y="531655"/>
                  <a:pt x="77095" y="640117"/>
                </a:cubicBezTo>
                <a:cubicBezTo>
                  <a:pt x="56179" y="811319"/>
                  <a:pt x="50751" y="824532"/>
                  <a:pt x="34531" y="963072"/>
                </a:cubicBezTo>
                <a:cubicBezTo>
                  <a:pt x="21026" y="1078528"/>
                  <a:pt x="-6452" y="1296208"/>
                  <a:pt x="1379" y="1297523"/>
                </a:cubicBezTo>
                <a:cubicBezTo>
                  <a:pt x="10057" y="1298993"/>
                  <a:pt x="58873" y="1015275"/>
                  <a:pt x="242297" y="0"/>
                </a:cubicBezTo>
                <a:close/>
              </a:path>
            </a:pathLst>
          </a:custGeom>
          <a:solidFill>
            <a:srgbClr val="000000">
              <a:alpha val="25882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085518" y="1893570"/>
            <a:ext cx="242297" cy="12975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783593" y="1894280"/>
            <a:ext cx="3283312" cy="3467791"/>
          </a:xfrm>
          <a:custGeom>
            <a:avLst/>
            <a:gdLst/>
            <a:ahLst/>
            <a:cxnLst/>
            <a:rect l="l" t="t" r="r" b="b"/>
            <a:pathLst>
              <a:path w="3283312" h="3467791">
                <a:moveTo>
                  <a:pt x="541948" y="0"/>
                </a:moveTo>
                <a:lnTo>
                  <a:pt x="3283312" y="486670"/>
                </a:lnTo>
                <a:lnTo>
                  <a:pt x="2753583" y="3440474"/>
                </a:lnTo>
                <a:lnTo>
                  <a:pt x="2752864" y="3440474"/>
                </a:lnTo>
                <a:lnTo>
                  <a:pt x="2751427" y="3446225"/>
                </a:lnTo>
                <a:lnTo>
                  <a:pt x="2749270" y="3445506"/>
                </a:lnTo>
                <a:lnTo>
                  <a:pt x="2748552" y="3451976"/>
                </a:lnTo>
                <a:lnTo>
                  <a:pt x="2747833" y="3451976"/>
                </a:lnTo>
                <a:lnTo>
                  <a:pt x="2746395" y="3457726"/>
                </a:lnTo>
                <a:lnTo>
                  <a:pt x="2744958" y="3457726"/>
                </a:lnTo>
                <a:lnTo>
                  <a:pt x="2744239" y="3462759"/>
                </a:lnTo>
                <a:lnTo>
                  <a:pt x="2742083" y="3462040"/>
                </a:lnTo>
                <a:lnTo>
                  <a:pt x="2740645" y="3467791"/>
                </a:lnTo>
                <a:lnTo>
                  <a:pt x="0" y="2981121"/>
                </a:lnTo>
                <a:lnTo>
                  <a:pt x="531885" y="17253"/>
                </a:lnTo>
                <a:lnTo>
                  <a:pt x="533323" y="17253"/>
                </a:lnTo>
                <a:lnTo>
                  <a:pt x="534041" y="14377"/>
                </a:lnTo>
                <a:lnTo>
                  <a:pt x="535479" y="14377"/>
                </a:lnTo>
                <a:lnTo>
                  <a:pt x="536198" y="10783"/>
                </a:lnTo>
                <a:lnTo>
                  <a:pt x="536916" y="10783"/>
                </a:lnTo>
                <a:lnTo>
                  <a:pt x="537635" y="7189"/>
                </a:lnTo>
                <a:lnTo>
                  <a:pt x="539791" y="7189"/>
                </a:lnTo>
                <a:lnTo>
                  <a:pt x="540510" y="3594"/>
                </a:lnTo>
                <a:lnTo>
                  <a:pt x="541229" y="3594"/>
                </a:lnTo>
                <a:lnTo>
                  <a:pt x="541948" y="0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25000">
                <a:srgbClr val="FBFBFB"/>
              </a:gs>
              <a:gs pos="51000">
                <a:srgbClr val="EFEFEF"/>
              </a:gs>
              <a:gs pos="76000">
                <a:srgbClr val="EAEAEA"/>
              </a:gs>
              <a:gs pos="100000">
                <a:srgbClr val="DEDEDE"/>
              </a:gs>
            </a:gsLst>
            <a:lin ang="2940000" scaled="1"/>
          </a:gradFill>
          <a:ln w="6350">
            <a:solidFill>
              <a:srgbClr val="EAEAE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83593" y="1894280"/>
            <a:ext cx="3283312" cy="34677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28-15:22:12-d3ce490s8jdo4os5ddc0.png"/>
          <p:cNvPicPr>
            <a:picLocks noChangeAspect="1"/>
          </p:cNvPicPr>
          <p:nvPr/>
        </p:nvPicPr>
        <p:blipFill>
          <a:blip r:embed="rId3"/>
          <a:srcRect l="33" t="5" r="33" b="-5"/>
          <a:stretch/>
        </p:blipFill>
        <p:spPr>
          <a:xfrm>
            <a:off x="9111309" y="2100634"/>
            <a:ext cx="2749265" cy="250157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3258185" y="1695450"/>
            <a:ext cx="0" cy="3240000"/>
          </a:xfrm>
          <a:prstGeom prst="straightConnector1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6120765" y="1695450"/>
            <a:ext cx="0" cy="3240000"/>
          </a:xfrm>
          <a:prstGeom prst="straightConnector1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8" name="Text 15"/>
          <p:cNvSpPr/>
          <p:nvPr/>
        </p:nvSpPr>
        <p:spPr>
          <a:xfrm>
            <a:off x="590550" y="1610360"/>
            <a:ext cx="25380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Risks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0550" y="2453640"/>
            <a:ext cx="2538095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Inputting sensitive information into LLMs poses privacy risks due to potential data memorisation. Caution is necessary to protect personal and proprietary data.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473450" y="1610360"/>
            <a:ext cx="25380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Over-reliance on AI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473450" y="2453640"/>
            <a:ext cx="2538095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Over-reliance on LLMs can erode critical thinking skills. A balanced approach that leverages AI while retaining human judgment is essential.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229350" y="1610360"/>
            <a:ext cx="25380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29350" y="2453640"/>
            <a:ext cx="2538095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 is crucial in strategic, ethical, and legally binding decisions to ensure accuracy, accountability, and compliance.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24510" y="5588000"/>
            <a:ext cx="107784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Workflows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24510" y="5956300"/>
            <a:ext cx="1077722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workflows that integrate LLMs as augmentative tools rather than replacements, preserving human creativity and ethical responsibility.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og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5126" y="123644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Essentials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5126" y="200835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Inside the Stack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85126" y="278025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Industry Impact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85126" y="355216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Risk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85126" y="432407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85126" y="509597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6-d3ce47gs8jdo4os5dd0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635000" y="1621790"/>
            <a:ext cx="11562080" cy="519239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08-d3ce480s8jdo4os5dd3g.png"/>
          <p:cNvPicPr>
            <a:picLocks noChangeAspect="1"/>
          </p:cNvPicPr>
          <p:nvPr/>
        </p:nvPicPr>
        <p:blipFill>
          <a:blip r:embed="rId4"/>
          <a:srcRect t="5" b="5"/>
          <a:stretch/>
        </p:blipFill>
        <p:spPr>
          <a:xfrm>
            <a:off x="7349490" y="2082165"/>
            <a:ext cx="5852160" cy="5187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Blog Post from Prompt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3450" y="2562225"/>
            <a:ext cx="26924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Crafting Effective Prompts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33450" y="3281045"/>
            <a:ext cx="2691507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 to craft detailed prompts that yield high-quality blog posts. Refine prompts to achieve the desired tone and factual accuracy.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3879850" y="3009265"/>
            <a:ext cx="26924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Improvement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879850" y="3728085"/>
            <a:ext cx="2691507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Observe how incremental constraints in prompts sharpen LLM output. This hands-on exercise demonstrates the power of prompt engineering.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19685"/>
            <a:ext cx="12197080" cy="68903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Summarise Long Articles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12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2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355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21355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091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091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6534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56534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270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270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1713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91713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2098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1255" y="2642870"/>
            <a:ext cx="28282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Summarisation Task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1255" y="3270250"/>
            <a:ext cx="282829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a dense article and request a concise summary from the LLM. Evaluate how well the model captures the essence of the content.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7277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669155" y="2642870"/>
            <a:ext cx="28282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Comparison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669155" y="3270250"/>
            <a:ext cx="282829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summaries among peers to highlight interpretation variance. This exercise reinforces the importance of prompt clarity and human review.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2456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187055" y="2642870"/>
            <a:ext cx="28282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Assurance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187055" y="3270250"/>
            <a:ext cx="282829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that summarisation quality depends on both the LLM's capabilities and the clarity of the prompt provided.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1-d3ce48os8jdo4os5dda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4445" y="-9525"/>
            <a:ext cx="12191365" cy="686371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59765" y="1402080"/>
            <a:ext cx="5127625" cy="2332990"/>
          </a:xfrm>
          <a:custGeom>
            <a:avLst/>
            <a:gdLst/>
            <a:ahLst/>
            <a:cxnLst/>
            <a:rect l="l" t="t" r="r" b="b"/>
            <a:pathLst>
              <a:path w="5127625" h="2332990">
                <a:moveTo>
                  <a:pt x="0" y="233299"/>
                </a:moveTo>
                <a:cubicBezTo>
                  <a:pt x="0" y="104451"/>
                  <a:pt x="148709" y="0"/>
                  <a:pt x="332153" y="0"/>
                </a:cubicBezTo>
                <a:lnTo>
                  <a:pt x="4795472" y="0"/>
                </a:lnTo>
                <a:cubicBezTo>
                  <a:pt x="4978916" y="0"/>
                  <a:pt x="5127625" y="104451"/>
                  <a:pt x="5127625" y="233299"/>
                </a:cubicBezTo>
                <a:lnTo>
                  <a:pt x="5127625" y="2099691"/>
                </a:lnTo>
                <a:cubicBezTo>
                  <a:pt x="5127625" y="2228539"/>
                  <a:pt x="4978916" y="2332990"/>
                  <a:pt x="4795472" y="2332990"/>
                </a:cubicBezTo>
                <a:lnTo>
                  <a:pt x="332153" y="2332990"/>
                </a:lnTo>
                <a:cubicBezTo>
                  <a:pt x="148709" y="2332990"/>
                  <a:pt x="0" y="2228539"/>
                  <a:pt x="0" y="2099691"/>
                </a:cubicBezTo>
                <a:lnTo>
                  <a:pt x="0" y="233299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 w="12700">
            <a:solidFill>
              <a:srgbClr val="D3BDA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9765" y="1402080"/>
            <a:ext cx="5127625" cy="2332990"/>
          </a:xfrm>
          <a:prstGeom prst="rect">
            <a:avLst/>
          </a:prstGeom>
          <a:noFill/>
          <a:ln/>
        </p:spPr>
        <p:txBody>
          <a:bodyPr wrap="square" lIns="224790" tIns="224790" rIns="1027811" bIns="658241" rtlCol="0" anchor="t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9765" y="3954780"/>
            <a:ext cx="5127625" cy="2332990"/>
          </a:xfrm>
          <a:custGeom>
            <a:avLst/>
            <a:gdLst/>
            <a:ahLst/>
            <a:cxnLst/>
            <a:rect l="l" t="t" r="r" b="b"/>
            <a:pathLst>
              <a:path w="5127625" h="2332990">
                <a:moveTo>
                  <a:pt x="0" y="233299"/>
                </a:moveTo>
                <a:cubicBezTo>
                  <a:pt x="0" y="104451"/>
                  <a:pt x="148709" y="0"/>
                  <a:pt x="332153" y="0"/>
                </a:cubicBezTo>
                <a:lnTo>
                  <a:pt x="4795472" y="0"/>
                </a:lnTo>
                <a:cubicBezTo>
                  <a:pt x="4978916" y="0"/>
                  <a:pt x="5127625" y="104451"/>
                  <a:pt x="5127625" y="233299"/>
                </a:cubicBezTo>
                <a:lnTo>
                  <a:pt x="5127625" y="2099691"/>
                </a:lnTo>
                <a:cubicBezTo>
                  <a:pt x="5127625" y="2228539"/>
                  <a:pt x="4978916" y="2332990"/>
                  <a:pt x="4795472" y="2332990"/>
                </a:cubicBezTo>
                <a:lnTo>
                  <a:pt x="332153" y="2332990"/>
                </a:lnTo>
                <a:cubicBezTo>
                  <a:pt x="148709" y="2332990"/>
                  <a:pt x="0" y="2228539"/>
                  <a:pt x="0" y="2099691"/>
                </a:cubicBezTo>
                <a:lnTo>
                  <a:pt x="0" y="233299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 w="12700">
            <a:solidFill>
              <a:srgbClr val="D3BDA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9765" y="3954780"/>
            <a:ext cx="5127625" cy="2332990"/>
          </a:xfrm>
          <a:prstGeom prst="rect">
            <a:avLst/>
          </a:prstGeom>
          <a:noFill/>
          <a:ln/>
        </p:spPr>
        <p:txBody>
          <a:bodyPr wrap="square" lIns="224790" tIns="224790" rIns="1027811" bIns="658241" rtlCol="0" anchor="t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603365" y="1402080"/>
            <a:ext cx="5127625" cy="2332990"/>
          </a:xfrm>
          <a:custGeom>
            <a:avLst/>
            <a:gdLst/>
            <a:ahLst/>
            <a:cxnLst/>
            <a:rect l="l" t="t" r="r" b="b"/>
            <a:pathLst>
              <a:path w="5127625" h="2332990">
                <a:moveTo>
                  <a:pt x="0" y="233299"/>
                </a:moveTo>
                <a:cubicBezTo>
                  <a:pt x="0" y="104451"/>
                  <a:pt x="148709" y="0"/>
                  <a:pt x="332153" y="0"/>
                </a:cubicBezTo>
                <a:lnTo>
                  <a:pt x="4795472" y="0"/>
                </a:lnTo>
                <a:cubicBezTo>
                  <a:pt x="4978916" y="0"/>
                  <a:pt x="5127625" y="104451"/>
                  <a:pt x="5127625" y="233299"/>
                </a:cubicBezTo>
                <a:lnTo>
                  <a:pt x="5127625" y="2099691"/>
                </a:lnTo>
                <a:cubicBezTo>
                  <a:pt x="5127625" y="2228539"/>
                  <a:pt x="4978916" y="2332990"/>
                  <a:pt x="4795472" y="2332990"/>
                </a:cubicBezTo>
                <a:lnTo>
                  <a:pt x="332153" y="2332990"/>
                </a:lnTo>
                <a:cubicBezTo>
                  <a:pt x="148709" y="2332990"/>
                  <a:pt x="0" y="2228539"/>
                  <a:pt x="0" y="2099691"/>
                </a:cubicBezTo>
                <a:lnTo>
                  <a:pt x="0" y="233299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 w="12700">
            <a:solidFill>
              <a:srgbClr val="D3BDA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03365" y="1402080"/>
            <a:ext cx="5127625" cy="2332990"/>
          </a:xfrm>
          <a:prstGeom prst="rect">
            <a:avLst/>
          </a:prstGeom>
          <a:noFill/>
          <a:ln/>
        </p:spPr>
        <p:txBody>
          <a:bodyPr wrap="square" lIns="224790" tIns="224790" rIns="1027811" bIns="658241" rtlCol="0" anchor="t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03365" y="3954780"/>
            <a:ext cx="5127625" cy="2332990"/>
          </a:xfrm>
          <a:custGeom>
            <a:avLst/>
            <a:gdLst/>
            <a:ahLst/>
            <a:cxnLst/>
            <a:rect l="l" t="t" r="r" b="b"/>
            <a:pathLst>
              <a:path w="5127625" h="2332990">
                <a:moveTo>
                  <a:pt x="0" y="233299"/>
                </a:moveTo>
                <a:cubicBezTo>
                  <a:pt x="0" y="104451"/>
                  <a:pt x="148709" y="0"/>
                  <a:pt x="332153" y="0"/>
                </a:cubicBezTo>
                <a:lnTo>
                  <a:pt x="4795472" y="0"/>
                </a:lnTo>
                <a:cubicBezTo>
                  <a:pt x="4978916" y="0"/>
                  <a:pt x="5127625" y="104451"/>
                  <a:pt x="5127625" y="233299"/>
                </a:cubicBezTo>
                <a:lnTo>
                  <a:pt x="5127625" y="2099691"/>
                </a:lnTo>
                <a:cubicBezTo>
                  <a:pt x="5127625" y="2228539"/>
                  <a:pt x="4978916" y="2332990"/>
                  <a:pt x="4795472" y="2332990"/>
                </a:cubicBezTo>
                <a:lnTo>
                  <a:pt x="332153" y="2332990"/>
                </a:lnTo>
                <a:cubicBezTo>
                  <a:pt x="148709" y="2332990"/>
                  <a:pt x="0" y="2228539"/>
                  <a:pt x="0" y="2099691"/>
                </a:cubicBezTo>
                <a:lnTo>
                  <a:pt x="0" y="233299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 w="12700">
            <a:solidFill>
              <a:srgbClr val="D3BDA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03365" y="3954780"/>
            <a:ext cx="5127625" cy="2332990"/>
          </a:xfrm>
          <a:prstGeom prst="rect">
            <a:avLst/>
          </a:prstGeom>
          <a:noFill/>
          <a:ln/>
        </p:spPr>
        <p:txBody>
          <a:bodyPr wrap="square" lIns="224790" tIns="224790" rIns="1027811" bIns="658241" rtlCol="0" anchor="t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Simulate Support Chat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43145" y="2473960"/>
            <a:ext cx="1456724" cy="1357913"/>
          </a:xfrm>
          <a:custGeom>
            <a:avLst/>
            <a:gdLst/>
            <a:ahLst/>
            <a:cxnLst/>
            <a:rect l="l" t="t" r="r" b="b"/>
            <a:pathLst>
              <a:path w="1456724" h="1357913">
                <a:moveTo>
                  <a:pt x="0" y="1357913"/>
                </a:moveTo>
                <a:cubicBezTo>
                  <a:pt x="0" y="607958"/>
                  <a:pt x="652198" y="0"/>
                  <a:pt x="1456724" y="0"/>
                </a:cubicBezTo>
                <a:lnTo>
                  <a:pt x="1456724" y="1357913"/>
                </a:lnTo>
                <a:lnTo>
                  <a:pt x="0" y="1357913"/>
                </a:lnTo>
                <a:close/>
              </a:path>
            </a:pathLst>
          </a:custGeom>
          <a:solidFill>
            <a:srgbClr val="D3BDA6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43145" y="2473960"/>
            <a:ext cx="1456724" cy="1357913"/>
          </a:xfrm>
          <a:prstGeom prst="rect">
            <a:avLst/>
          </a:prstGeom>
          <a:noFill/>
          <a:ln/>
        </p:spPr>
        <p:txBody>
          <a:bodyPr wrap="square" lIns="957453" tIns="957453" rIns="270256" bIns="270256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59977" y="2870307"/>
            <a:ext cx="1053145" cy="1042541"/>
          </a:xfrm>
          <a:custGeom>
            <a:avLst/>
            <a:gdLst/>
            <a:ahLst/>
            <a:cxnLst/>
            <a:rect l="l" t="t" r="r" b="b"/>
            <a:pathLst>
              <a:path w="1053145" h="1042541">
                <a:moveTo>
                  <a:pt x="0" y="0"/>
                </a:moveTo>
                <a:cubicBezTo>
                  <a:pt x="581636" y="0"/>
                  <a:pt x="1053145" y="466761"/>
                  <a:pt x="1053145" y="1042541"/>
                </a:cubicBezTo>
                <a:lnTo>
                  <a:pt x="0" y="1042541"/>
                </a:lnTo>
                <a:lnTo>
                  <a:pt x="0" y="0"/>
                </a:lnTo>
                <a:close/>
              </a:path>
            </a:pathLst>
          </a:custGeom>
          <a:solidFill>
            <a:srgbClr val="865F24"/>
          </a:solidFill>
          <a:ln/>
        </p:spPr>
      </p:sp>
      <p:sp>
        <p:nvSpPr>
          <p:cNvPr id="17" name="Text 14"/>
          <p:cNvSpPr/>
          <p:nvPr/>
        </p:nvSpPr>
        <p:spPr>
          <a:xfrm>
            <a:off x="6359977" y="2870307"/>
            <a:ext cx="1053145" cy="1042541"/>
          </a:xfrm>
          <a:prstGeom prst="rect">
            <a:avLst/>
          </a:prstGeom>
          <a:noFill/>
          <a:ln/>
        </p:spPr>
        <p:txBody>
          <a:bodyPr wrap="square" lIns="957453" tIns="270256" rIns="957453" bIns="270256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373615" y="3912847"/>
            <a:ext cx="1173360" cy="1302510"/>
          </a:xfrm>
          <a:custGeom>
            <a:avLst/>
            <a:gdLst/>
            <a:ahLst/>
            <a:cxnLst/>
            <a:rect l="l" t="t" r="r" b="b"/>
            <a:pathLst>
              <a:path w="1173360" h="1302510">
                <a:moveTo>
                  <a:pt x="1173360" y="0"/>
                </a:moveTo>
                <a:cubicBezTo>
                  <a:pt x="1173360" y="719357"/>
                  <a:pt x="648029" y="1302510"/>
                  <a:pt x="0" y="1302510"/>
                </a:cubicBezTo>
                <a:lnTo>
                  <a:pt x="0" y="0"/>
                </a:lnTo>
                <a:lnTo>
                  <a:pt x="1173360" y="0"/>
                </a:lnTo>
                <a:close/>
              </a:path>
            </a:pathLst>
          </a:custGeom>
          <a:solidFill>
            <a:srgbClr val="D3BDA6"/>
          </a:solidFill>
          <a:ln/>
        </p:spPr>
      </p:sp>
      <p:sp>
        <p:nvSpPr>
          <p:cNvPr id="19" name="Text 16"/>
          <p:cNvSpPr/>
          <p:nvPr/>
        </p:nvSpPr>
        <p:spPr>
          <a:xfrm>
            <a:off x="6373615" y="3912847"/>
            <a:ext cx="1173360" cy="1302510"/>
          </a:xfrm>
          <a:prstGeom prst="rect">
            <a:avLst/>
          </a:prstGeom>
          <a:noFill/>
          <a:ln/>
        </p:spPr>
        <p:txBody>
          <a:bodyPr wrap="square" lIns="270256" tIns="270256" rIns="957453" bIns="957453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953258" y="3912847"/>
            <a:ext cx="1338530" cy="1303043"/>
          </a:xfrm>
          <a:custGeom>
            <a:avLst/>
            <a:gdLst/>
            <a:ahLst/>
            <a:cxnLst/>
            <a:rect l="l" t="t" r="r" b="b"/>
            <a:pathLst>
              <a:path w="1338530" h="1303043">
                <a:moveTo>
                  <a:pt x="1338530" y="1303043"/>
                </a:moveTo>
                <a:cubicBezTo>
                  <a:pt x="599280" y="1303043"/>
                  <a:pt x="0" y="719651"/>
                  <a:pt x="0" y="0"/>
                </a:cubicBezTo>
                <a:lnTo>
                  <a:pt x="1338530" y="0"/>
                </a:lnTo>
                <a:lnTo>
                  <a:pt x="1338530" y="1303043"/>
                </a:lnTo>
                <a:close/>
              </a:path>
            </a:pathLst>
          </a:custGeom>
          <a:solidFill>
            <a:srgbClr val="D3BDA6"/>
          </a:solidFill>
          <a:ln/>
        </p:spPr>
      </p:sp>
      <p:sp>
        <p:nvSpPr>
          <p:cNvPr id="21" name="Text 18"/>
          <p:cNvSpPr/>
          <p:nvPr/>
        </p:nvSpPr>
        <p:spPr>
          <a:xfrm>
            <a:off x="4953258" y="3912847"/>
            <a:ext cx="1338530" cy="1303043"/>
          </a:xfrm>
          <a:prstGeom prst="rect">
            <a:avLst/>
          </a:prstGeom>
          <a:noFill/>
          <a:ln/>
        </p:spPr>
        <p:txBody>
          <a:bodyPr wrap="square" lIns="270256" tIns="957453" rIns="270256" bIns="957453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488305" y="-523875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37565" y="1551940"/>
            <a:ext cx="41509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 Simulation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37565" y="1920240"/>
            <a:ext cx="430085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chatbot scenario where the LLM responds to common customer service inquiries. Inject empathy cues and escalation triggers.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37565" y="4104640"/>
            <a:ext cx="41509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Tone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37565" y="4472940"/>
            <a:ext cx="430085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 chatbot transcripts for consistency with brand tone and factual correctness. Ensure the chatbot maintains brand voice.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365365" y="1551940"/>
            <a:ext cx="41509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Deployment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214235" y="1920240"/>
            <a:ext cx="430085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real-world deployment challenges and the necessity of continuous monitoring and human override mechanisms.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65365" y="4104640"/>
            <a:ext cx="415099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Excellence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214235" y="4472940"/>
            <a:ext cx="430085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 how to maintain service excellence and regulatory compliance when deploying LLM-powered chatbots.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8g.png"/>
          <p:cNvPicPr>
            <a:picLocks noChangeAspect="1"/>
          </p:cNvPicPr>
          <p:nvPr/>
        </p:nvPicPr>
        <p:blipFill>
          <a:blip r:embed="rId3"/>
          <a:srcRect l="45" r="45"/>
          <a:stretch/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6" name="Text 3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7680000">
            <a:off x="8562166" y="3341075"/>
            <a:ext cx="3813585" cy="1926033"/>
          </a:xfrm>
          <a:custGeom>
            <a:avLst/>
            <a:gdLst/>
            <a:ahLst/>
            <a:cxnLst/>
            <a:rect l="l" t="t" r="r" b="b"/>
            <a:pathLst>
              <a:path w="3813585" h="1926033">
                <a:moveTo>
                  <a:pt x="98" y="1926033"/>
                </a:moveTo>
                <a:cubicBezTo>
                  <a:pt x="-10456" y="872487"/>
                  <a:pt x="835156" y="10225"/>
                  <a:pt x="1888054" y="90"/>
                </a:cubicBezTo>
                <a:cubicBezTo>
                  <a:pt x="2940953" y="-10045"/>
                  <a:pt x="3803452" y="835327"/>
                  <a:pt x="3813585" y="1888453"/>
                </a:cubicBezTo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7680000">
            <a:off x="8562166" y="3341075"/>
            <a:ext cx="3813585" cy="19260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0400000">
            <a:off x="8430704" y="5117262"/>
            <a:ext cx="202156" cy="202202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11" name="Text 8"/>
          <p:cNvSpPr/>
          <p:nvPr/>
        </p:nvSpPr>
        <p:spPr>
          <a:xfrm rot="20400000">
            <a:off x="8430704" y="5117262"/>
            <a:ext cx="202156" cy="20220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0400000">
            <a:off x="10836719" y="2149227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13" name="Text 10"/>
          <p:cNvSpPr/>
          <p:nvPr/>
        </p:nvSpPr>
        <p:spPr>
          <a:xfrm rot="20400000">
            <a:off x="10836719" y="2149227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28-15:22:12-d3ce490s8jdo4os5ddb0.png"/>
          <p:cNvPicPr>
            <a:picLocks noChangeAspect="1"/>
          </p:cNvPicPr>
          <p:nvPr/>
        </p:nvPicPr>
        <p:blipFill>
          <a:blip r:embed="rId4"/>
          <a:srcRect l="17" r="17"/>
          <a:stretch/>
        </p:blipFill>
        <p:spPr>
          <a:xfrm>
            <a:off x="8029401" y="2003292"/>
            <a:ext cx="3454397" cy="3454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25139" y="2088446"/>
            <a:ext cx="467485" cy="467592"/>
          </a:xfrm>
          <a:prstGeom prst="ellipse">
            <a:avLst/>
          </a:prstGeom>
          <a:solidFill>
            <a:srgbClr val="EDE5DC"/>
          </a:solidFill>
          <a:ln/>
        </p:spPr>
      </p:sp>
      <p:sp>
        <p:nvSpPr>
          <p:cNvPr id="16" name="Text 12"/>
          <p:cNvSpPr/>
          <p:nvPr/>
        </p:nvSpPr>
        <p:spPr>
          <a:xfrm>
            <a:off x="7825139" y="2088446"/>
            <a:ext cx="467485" cy="4675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531833" y="1505310"/>
            <a:ext cx="4448631" cy="444934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31833" y="1505310"/>
            <a:ext cx="4448631" cy="4449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263894" y="5250258"/>
            <a:ext cx="140486" cy="140518"/>
          </a:xfrm>
          <a:prstGeom prst="ellipse">
            <a:avLst/>
          </a:prstGeom>
          <a:solidFill>
            <a:srgbClr val="E4D7CA"/>
          </a:solidFill>
          <a:ln/>
        </p:spPr>
      </p:sp>
      <p:sp>
        <p:nvSpPr>
          <p:cNvPr id="20" name="Text 16"/>
          <p:cNvSpPr/>
          <p:nvPr/>
        </p:nvSpPr>
        <p:spPr>
          <a:xfrm>
            <a:off x="11263894" y="5250258"/>
            <a:ext cx="140486" cy="1405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7385" y="1494155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as Pattern Predictors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67385" y="1798955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predict text patterns based on training data. They are powerful tools but require clear prompts and human oversight for accurate and ethical use.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67385" y="3072130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Architecture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67385" y="3435350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transformer architecture with self-attention mechanisms enables LLMs to generate coherent text. Understanding this helps in crafting better prompts.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67385" y="4844415"/>
            <a:ext cx="6822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Considerations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67385" y="5182235"/>
            <a:ext cx="68967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consider ethical implications such as bias, misinformation, and privacy when using LLMs. Continuous human review is essential.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Practice Plan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94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</p:sp>
      <p:sp>
        <p:nvSpPr>
          <p:cNvPr id="20" name="Text 18"/>
          <p:cNvSpPr/>
          <p:nvPr/>
        </p:nvSpPr>
        <p:spPr>
          <a:xfrm>
            <a:off x="82994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5-d3ce478s8jdo4os5dc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05" y="1920875"/>
            <a:ext cx="1304290" cy="103632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101409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101409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04710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</p:sp>
      <p:sp>
        <p:nvSpPr>
          <p:cNvPr id="25" name="Text 22"/>
          <p:cNvSpPr/>
          <p:nvPr/>
        </p:nvSpPr>
        <p:spPr>
          <a:xfrm>
            <a:off x="604710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9-28-15:22:05-d3ce478s8jdo4os5dc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795" y="1920875"/>
            <a:ext cx="1304290" cy="1036320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623125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</p:sp>
      <p:sp>
        <p:nvSpPr>
          <p:cNvPr id="28" name="Text 24"/>
          <p:cNvSpPr/>
          <p:nvPr/>
        </p:nvSpPr>
        <p:spPr>
          <a:xfrm>
            <a:off x="623125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195705" y="1984375"/>
            <a:ext cx="290258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Micro-Experiments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195705" y="2924175"/>
            <a:ext cx="3778250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 in daily micro-experiments with LLMs, such as drafting emails, refactoring code, and translating text. Log prompt tweaks and outcomes.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6412865" y="1984375"/>
            <a:ext cx="290258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Involvement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412865" y="2924175"/>
            <a:ext cx="3778250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open-source fine-tuning communities to stay current with model updates and application landscapes. Foster iterative learning habits.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65345" y="146050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665345" y="1460500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55185" y="2941955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4655185" y="2941955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44390" y="451612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4644390" y="4516120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13-d3ce498s8jdo4os5dd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5" y="1600835"/>
            <a:ext cx="438785" cy="43878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14-d3ce49gs8jdo4os5dd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30" y="3108325"/>
            <a:ext cx="384175" cy="384175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28-15:22:14-d3ce49gs8jdo4os5dd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4682490"/>
            <a:ext cx="384175" cy="384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Frontiers Ahead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gradFill flip="none" rotWithShape="1">
            <a:gsLst>
              <a:gs pos="0">
                <a:srgbClr val="F4F4F4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1"/>
          </a:gradFill>
          <a:ln w="6350">
            <a:solidFill>
              <a:srgbClr val="F4F4F4"/>
            </a:solidFill>
            <a:prstDash val="solid"/>
          </a:ln>
          <a:effectLst>
            <a:outerShdw blurRad="279400" dist="71842" dir="27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28-15:22:16-d3ce4a0s8jdo4os5ddgg.png"/>
          <p:cNvPicPr>
            <a:picLocks noChangeAspect="1"/>
          </p:cNvPicPr>
          <p:nvPr/>
        </p:nvPicPr>
        <p:blipFill>
          <a:blip r:embed="rId6"/>
          <a:srcRect t="81" b="81"/>
          <a:stretch/>
        </p:blipFill>
        <p:spPr>
          <a:xfrm>
            <a:off x="1324360" y="1538064"/>
            <a:ext cx="2680382" cy="2586502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28-15:22:15-d3ce49os8jdo4os5ddeg.png"/>
          <p:cNvPicPr>
            <a:picLocks noChangeAspect="1"/>
          </p:cNvPicPr>
          <p:nvPr/>
        </p:nvPicPr>
        <p:blipFill>
          <a:blip r:embed="rId7"/>
          <a:srcRect t="33727"/>
          <a:stretch/>
        </p:blipFill>
        <p:spPr>
          <a:xfrm rot="16200000">
            <a:off x="486094" y="1660301"/>
            <a:ext cx="838893" cy="168459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711190" y="1659255"/>
            <a:ext cx="0" cy="4500000"/>
          </a:xfrm>
          <a:prstGeom prst="line">
            <a:avLst/>
          </a:prstGeom>
          <a:noFill/>
          <a:ln w="12700">
            <a:solidFill>
              <a:srgbClr val="D3BDA6"/>
            </a:solidFill>
            <a:prstDash val="dash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5635625" y="1631950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0" name="Text 13"/>
          <p:cNvSpPr/>
          <p:nvPr/>
        </p:nvSpPr>
        <p:spPr>
          <a:xfrm>
            <a:off x="5635625" y="1631950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621655" y="3260725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2" name="Text 15"/>
          <p:cNvSpPr/>
          <p:nvPr/>
        </p:nvSpPr>
        <p:spPr>
          <a:xfrm>
            <a:off x="5621655" y="3260725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610860" y="4834255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4" name="Text 17"/>
          <p:cNvSpPr/>
          <p:nvPr/>
        </p:nvSpPr>
        <p:spPr>
          <a:xfrm>
            <a:off x="5610860" y="4834255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 rot="5400000">
            <a:off x="5333365" y="177228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6" name="Text 19"/>
          <p:cNvSpPr/>
          <p:nvPr/>
        </p:nvSpPr>
        <p:spPr>
          <a:xfrm rot="5400000">
            <a:off x="5333365" y="177228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 rot="5400000">
            <a:off x="5323205" y="325437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8" name="Text 21"/>
          <p:cNvSpPr/>
          <p:nvPr/>
        </p:nvSpPr>
        <p:spPr>
          <a:xfrm rot="5400000">
            <a:off x="5323205" y="325437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 rot="5400000">
            <a:off x="5312410" y="482790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30" name="Text 23"/>
          <p:cNvSpPr/>
          <p:nvPr/>
        </p:nvSpPr>
        <p:spPr>
          <a:xfrm rot="5400000">
            <a:off x="5312410" y="482790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28-15:22:15-d3ce49os8jdo4os5ddf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120765" y="1521460"/>
            <a:ext cx="53714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Multimodal Models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6120765" y="1847215"/>
            <a:ext cx="537146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multimodal models that combine text with images or other data types for more advanced applications.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467360" y="4594225"/>
            <a:ext cx="41325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Retrieval-Augmented Generation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467360" y="4941570"/>
            <a:ext cx="413258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Investigate retrieval-augmented generation techniques that enhance LLM capabilities by incorporating external knowledge.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6120765" y="3139440"/>
            <a:ext cx="53714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Domain-Specific Fine-Tuning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6120765" y="3465195"/>
            <a:ext cx="537146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Delve into domain-specific fine-tuning to tailor LLMs for specialized tasks in fields like healthcare, finance, or education.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6120765" y="4757420"/>
            <a:ext cx="53714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Stay Informed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6120765" y="5083175"/>
            <a:ext cx="537146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Subscribe to governance newsletters and research briefs to stay updated on capability leaps and regulatory shifts in AI.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53970" y="1307465"/>
            <a:ext cx="7061200" cy="329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Essentials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Makes an LLM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9-28-15:22:09-d3ce488s8jdo4os5dd6g.png"/>
          <p:cNvPicPr>
            <a:picLocks noChangeAspect="1"/>
          </p:cNvPicPr>
          <p:nvPr/>
        </p:nvPicPr>
        <p:blipFill>
          <a:blip r:embed="rId3"/>
          <a:srcRect t="46" b="46"/>
          <a:stretch/>
        </p:blipFill>
        <p:spPr>
          <a:xfrm>
            <a:off x="779145" y="4210050"/>
            <a:ext cx="4140200" cy="186753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Definition of LLMs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Large Language Models (LLMs) are advanced AI systems with billions of parameters trained on vast text datasets. They predict and generate human-like text by identifying patterns in data.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Capabilities of LLMs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can perform a wide range of tasks, including text generation, translation, summarization, question answering, and even coding assistance, making them versatile tools for various industries.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Conscious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It's important to note that LLMs do not possess consciousness or understanding. They operate based on statistical patterns and do not have true comprehension of the content they generate.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Scale Changes Everything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5493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5493" y="1757680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406448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406448" y="1757680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10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4090988" y="1426845"/>
            <a:ext cx="4010025" cy="4912360"/>
          </a:xfrm>
          <a:prstGeom prst="roundRect">
            <a:avLst>
              <a:gd name="adj" fmla="val 6367"/>
            </a:avLst>
          </a:prstGeom>
        </p:spPr>
      </p:pic>
      <p:sp>
        <p:nvSpPr>
          <p:cNvPr id="24" name="Text 21"/>
          <p:cNvSpPr/>
          <p:nvPr/>
        </p:nvSpPr>
        <p:spPr>
          <a:xfrm>
            <a:off x="872173" y="2066290"/>
            <a:ext cx="28079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Parameter Scale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72173" y="2838450"/>
            <a:ext cx="2807970" cy="2218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massive scale of parameters in LLMs enables them to capture intricate language patterns and nuances, leading to more coherent and contextually relevant text generation.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513128" y="2066290"/>
            <a:ext cx="28079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Productivity Gains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513128" y="2838450"/>
            <a:ext cx="2807970" cy="25356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significantly boost productivity by automating language-related tasks, allowing professionals to focus on higher-level creative and strategic work without needing deep technical skills.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193665"/>
            <a:ext cx="12192000" cy="166433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5193665"/>
            <a:ext cx="12192000" cy="1664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in One Breath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1320" y="14312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01320" y="14312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191510" y="17868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191510" y="17868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1700" y="14312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981700" y="14312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771890" y="17868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71890" y="17868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7685" y="14763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7685" y="21564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Self-Attention Mechanism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7685" y="2847340"/>
            <a:ext cx="2432050" cy="24562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transformer architecture uses self-attention to weigh the importance of each word in context, enabling the model to understand relationships between words regardless of their position in a sentence.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17875" y="18319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17875" y="25120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Encoder-Decoder Structure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317875" y="3202940"/>
            <a:ext cx="2432050" cy="24562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Some LLMs use an encoder-decoder structure, where the encoder processes input data and the decoder generates output. This structure is particularly useful for tasks like translation.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08065" y="14763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08065" y="21564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Pretraining and Fine-Tuning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08065" y="2847340"/>
            <a:ext cx="2432050" cy="24562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are pretrained on large datasets to learn general language patterns and then fine-tuned for specific tasks or industries. This two-stage approach allows for customization without extensive computational resources.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8255" y="18319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8255" y="25120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and Flexibility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8255" y="3202940"/>
            <a:ext cx="2432050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transformer architecture is highly scalable and flexible, making it suitable for a wide range of applications from content generation to research assistance.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Inside the Stack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8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Pre-train Then Specialise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8340" y="1786255"/>
            <a:ext cx="3000523" cy="40640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8052" y="1786255"/>
            <a:ext cx="3000523" cy="40640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3385" y="1794510"/>
            <a:ext cx="3000523" cy="4064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85570" y="2058670"/>
            <a:ext cx="2800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Pretraining Phase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88110" y="2703830"/>
            <a:ext cx="2800985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LLMs undergo pretraining on massive datasets like books and websites to learn general language patterns and reasoning abilities. This phase builds the foundational knowledge of the model.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57420" y="2058670"/>
            <a:ext cx="2800985" cy="2790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pretraining, LLMs are fine-tuned on smaller, domain-specific datasets to adapt to particular tasks or industries. This step enhances the model's performance for specific applications.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59960" y="2703830"/>
            <a:ext cx="2800985" cy="26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129270" y="2058670"/>
            <a:ext cx="2800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Customisation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131810" y="2703830"/>
            <a:ext cx="2800985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two-stage approach of pretraining and fine-tuning allows for efficient customisation of LLMs without requiring extensive computational resources for each task.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0078" y="3926205"/>
            <a:ext cx="3794400" cy="2423160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20078" y="3926205"/>
            <a:ext cx="3794400" cy="2423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Alignment &amp; Guardrails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9-d3ce488s8jdo4os5dd60.png"/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4572000" y="3926205"/>
            <a:ext cx="7010400" cy="2422800"/>
          </a:xfrm>
          <a:prstGeom prst="roundRect">
            <a:avLst>
              <a:gd name="adj" fmla="val 4640"/>
            </a:avLst>
          </a:prstGeom>
        </p:spPr>
      </p:pic>
      <p:pic>
        <p:nvPicPr>
          <p:cNvPr id="22" name="Image 1" descr="https://kimi-img.moonshot.cn/pub/slides/slides_tmpl/image/25-09-28-15:22:09-d3ce488s8jdo4os5dd40.png"/>
          <p:cNvPicPr>
            <a:picLocks noChangeAspect="1"/>
          </p:cNvPicPr>
          <p:nvPr/>
        </p:nvPicPr>
        <p:blipFill>
          <a:blip r:embed="rId4"/>
          <a:srcRect t="82" b="82"/>
          <a:stretch/>
        </p:blipFill>
        <p:spPr>
          <a:xfrm>
            <a:off x="620078" y="1488440"/>
            <a:ext cx="3794760" cy="2319020"/>
          </a:xfrm>
          <a:prstGeom prst="roundRect">
            <a:avLst>
              <a:gd name="adj" fmla="val 5240"/>
            </a:avLst>
          </a:prstGeom>
        </p:spPr>
      </p:pic>
      <p:sp>
        <p:nvSpPr>
          <p:cNvPr id="23" name="Shape 19"/>
          <p:cNvSpPr/>
          <p:nvPr/>
        </p:nvSpPr>
        <p:spPr>
          <a:xfrm>
            <a:off x="4576763" y="1489075"/>
            <a:ext cx="6995160" cy="2318385"/>
          </a:xfrm>
          <a:prstGeom prst="roundRect">
            <a:avLst>
              <a:gd name="adj" fmla="val 6272"/>
            </a:avLst>
          </a:prstGeom>
          <a:solidFill>
            <a:srgbClr val="D3BDA6"/>
          </a:solidFill>
          <a:ln/>
        </p:spPr>
      </p:sp>
      <p:sp>
        <p:nvSpPr>
          <p:cNvPr id="24" name="Text 20"/>
          <p:cNvSpPr/>
          <p:nvPr/>
        </p:nvSpPr>
        <p:spPr>
          <a:xfrm>
            <a:off x="4576763" y="1489075"/>
            <a:ext cx="6995160" cy="2318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4773930" y="1744345"/>
            <a:ext cx="64414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RLHF for Alignment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4773930" y="2158365"/>
            <a:ext cx="6439574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 Learning from Human Feedback (RLHF) is used to align LLMs with human values and reduce harmful or biased outputs by rewarding safer responses.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34695" y="3999865"/>
            <a:ext cx="34855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Oversight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34695" y="4307205"/>
            <a:ext cx="3484505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Despite alignment techniques, continuous human oversight is essential to ensure LLMs produce accurate and ethical content, especially in regulated industries.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1503</Words>
  <Application>Microsoft Office PowerPoint</Application>
  <PresentationFormat>Widescreen</PresentationFormat>
  <Paragraphs>192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Power &amp; Practice</dc:title>
  <dc:subject>LLM Power &amp; Practice</dc:subject>
  <dc:creator>Kimi</dc:creator>
  <cp:lastModifiedBy>Sean</cp:lastModifiedBy>
  <cp:revision>2</cp:revision>
  <dcterms:created xsi:type="dcterms:W3CDTF">2025-12-02T08:43:39Z</dcterms:created>
  <dcterms:modified xsi:type="dcterms:W3CDTF">2025-12-02T08:44:25Z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{"Label":"LLM Power &amp; Practice","ContentProducer":"001191110108MACG2KBH8F10000","ProduceID":"d4nabqts8fb4fib8snkg","ReservedCode1":"","ContentPropagator":"001191110108MACG2KBH8F20000","PropagateID":"d4nabqts8fb4fib8snkg","ReservedCode2":""}</vt:lpwstr>
  </property>
</Properties>
</file>